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80" r:id="rId2"/>
    <p:sldId id="260" r:id="rId3"/>
    <p:sldId id="261" r:id="rId4"/>
    <p:sldId id="263" r:id="rId5"/>
    <p:sldId id="265" r:id="rId6"/>
    <p:sldId id="266" r:id="rId7"/>
    <p:sldId id="267" r:id="rId8"/>
    <p:sldId id="268" r:id="rId9"/>
    <p:sldId id="269" r:id="rId10"/>
    <p:sldId id="270" r:id="rId11"/>
    <p:sldId id="275" r:id="rId12"/>
    <p:sldId id="276" r:id="rId13"/>
    <p:sldId id="278" r:id="rId14"/>
    <p:sldId id="277" r:id="rId15"/>
    <p:sldId id="273" r:id="rId16"/>
    <p:sldId id="274" r:id="rId17"/>
    <p:sldId id="279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13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1B89AF-EAC0-4A7B-82DC-9F3693A0DA35}" type="datetimeFigureOut">
              <a:rPr lang="en-US" smtClean="0"/>
              <a:pPr/>
              <a:t>12/24/2016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96C7B4-807A-4AB2-BA78-EB26A2A804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139396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7372C-2369-4D19-9846-39E80E7F9AD7}" type="datetime1">
              <a:rPr lang="en-US" smtClean="0"/>
              <a:pPr/>
              <a:t>12/24/2016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Mohammad Abu Yousup, Lemua High School, Feni Sadar, Feni-01815378646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6457F-5AF6-41EA-88EE-FD710BFE99A9}" type="datetime1">
              <a:rPr lang="en-US" smtClean="0"/>
              <a:pPr/>
              <a:t>12/24/2016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Mohammad Abu Yousup, Lemua High School, Feni Sadar, Feni-01815378646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ED59B-4C6C-44F3-9E39-56C8E6431D13}" type="datetime1">
              <a:rPr lang="en-US" smtClean="0"/>
              <a:pPr/>
              <a:t>12/24/2016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Mohammad Abu Yousup, Lemua High School, Feni Sadar, Feni-01815378646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7B94A-1C91-470E-A218-A5BE5F80248B}" type="datetime1">
              <a:rPr lang="en-US" smtClean="0"/>
              <a:pPr/>
              <a:t>12/24/2016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Mohammad Abu Yousup, Lemua High School, Feni Sadar, Feni-01815378646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4DFC2-C34F-441A-A635-9F6FC0E8D46D}" type="datetime1">
              <a:rPr lang="en-US" smtClean="0"/>
              <a:pPr/>
              <a:t>12/24/2016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Mohammad Abu Yousup, Lemua High School, Feni Sadar, Feni-01815378646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CC21B-666B-4BEC-82BB-1FD37A540182}" type="datetime1">
              <a:rPr lang="en-US" smtClean="0"/>
              <a:pPr/>
              <a:t>12/24/2016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Mohammad Abu Yousup, Lemua High School, Feni Sadar, Feni-01815378646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8CA16-60D6-4B77-9D3B-072C5E9500D4}" type="datetime1">
              <a:rPr lang="en-US" smtClean="0"/>
              <a:pPr/>
              <a:t>12/24/2016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Mohammad Abu Yousup, Lemua High School, Feni Sadar, Feni-01815378646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9DD6B-3B56-4201-87BB-D5A12F76B7B1}" type="datetime1">
              <a:rPr lang="en-US" smtClean="0"/>
              <a:pPr/>
              <a:t>12/24/2016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Mohammad Abu Yousup, Lemua High School, Feni Sadar, Feni-01815378646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C410F-06DD-4446-90FE-8FC453EC097F}" type="datetime1">
              <a:rPr lang="en-US" smtClean="0"/>
              <a:pPr/>
              <a:t>12/24/2016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Mohammad Abu Yousup, Lemua High School, Feni Sadar, Feni-01815378646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B5C1B-BE5E-49AA-B3A8-71BA07FE44A2}" type="datetime1">
              <a:rPr lang="en-US" smtClean="0"/>
              <a:pPr/>
              <a:t>12/24/2016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Mohammad Abu Yousup, Lemua High School, Feni Sadar, Feni-01815378646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7C3D2-5358-4388-BBCB-E6B598F24EDB}" type="datetime1">
              <a:rPr lang="en-US" smtClean="0"/>
              <a:pPr/>
              <a:t>12/24/2016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Mohammad Abu Yousup, Lemua High School, Feni Sadar, Feni-01815378646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7C9B39-E98C-4721-A6C9-7486923222F1}" type="datetime1">
              <a:rPr lang="en-US" smtClean="0"/>
              <a:pPr/>
              <a:t>12/24/2016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Mohammad Abu Yousup, Lemua High School, Feni Sadar, Feni-01815378646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lowchart: Sequential Access Storage 8"/>
          <p:cNvSpPr/>
          <p:nvPr/>
        </p:nvSpPr>
        <p:spPr>
          <a:xfrm>
            <a:off x="1371600" y="1981200"/>
            <a:ext cx="6172200" cy="990600"/>
          </a:xfrm>
          <a:prstGeom prst="flowChartMagneticTap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66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পাঠ</a:t>
            </a:r>
            <a:r>
              <a:rPr lang="en-US" sz="66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66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পরিচিতি</a:t>
            </a:r>
            <a:endParaRPr lang="en-US" sz="6600" dirty="0">
              <a:solidFill>
                <a:prstClr val="white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04800" y="3257014"/>
            <a:ext cx="84582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4800" b="1" dirty="0" err="1">
                <a:solidFill>
                  <a:srgbClr val="009900"/>
                </a:solidFill>
                <a:latin typeface="NikoshBAN" pitchFamily="2" charset="0"/>
                <a:cs typeface="NikoshBAN" pitchFamily="2" charset="0"/>
              </a:rPr>
              <a:t>শ্রেণিঃ</a:t>
            </a:r>
            <a:r>
              <a:rPr lang="en-US" sz="4800" b="1" dirty="0">
                <a:solidFill>
                  <a:srgbClr val="00990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800" b="1" dirty="0" err="1">
                <a:solidFill>
                  <a:srgbClr val="009900"/>
                </a:solidFill>
                <a:latin typeface="NikoshBAN" pitchFamily="2" charset="0"/>
                <a:cs typeface="NikoshBAN" pitchFamily="2" charset="0"/>
              </a:rPr>
              <a:t>নবম</a:t>
            </a:r>
            <a:endParaRPr lang="en-US" sz="4800" b="1" dirty="0">
              <a:solidFill>
                <a:srgbClr val="009900"/>
              </a:solidFill>
              <a:latin typeface="NikoshBAN" pitchFamily="2" charset="0"/>
              <a:cs typeface="NikoshBAN" pitchFamily="2" charset="0"/>
            </a:endParaRPr>
          </a:p>
          <a:p>
            <a:pPr algn="ctr" rtl="1"/>
            <a:r>
              <a:rPr lang="bn-BD" sz="3600" b="1" dirty="0" smtClean="0">
                <a:ln w="1905"/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বিষয়ঃ ব্যবহারিক </a:t>
            </a:r>
            <a:r>
              <a:rPr lang="en-US" sz="3600" b="1" dirty="0" smtClean="0">
                <a:ln w="1905"/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    </a:t>
            </a:r>
            <a:endParaRPr lang="en-US" sz="3600" b="1" dirty="0" smtClean="0">
              <a:ln w="1905"/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3600" dirty="0" smtClean="0">
                <a:latin typeface="NikoshBAN" pitchFamily="2" charset="0"/>
                <a:cs typeface="NikoshBAN" pitchFamily="2" charset="0"/>
              </a:rPr>
              <a:t>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36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dirty="0" err="1">
                <a:latin typeface="NikoshBAN" pitchFamily="2" charset="0"/>
                <a:cs typeface="NikoshBAN" pitchFamily="2" charset="0"/>
              </a:rPr>
              <a:t>তথ্য</a:t>
            </a:r>
            <a:r>
              <a:rPr lang="en-US" sz="3600" dirty="0">
                <a:latin typeface="NikoshBAN" pitchFamily="2" charset="0"/>
                <a:cs typeface="NikoshBAN" pitchFamily="2" charset="0"/>
              </a:rPr>
              <a:t> ও </a:t>
            </a:r>
            <a:r>
              <a:rPr lang="en-US" sz="3600" dirty="0" err="1">
                <a:latin typeface="NikoshBAN" pitchFamily="2" charset="0"/>
                <a:cs typeface="NikoshBAN" pitchFamily="2" charset="0"/>
              </a:rPr>
              <a:t>যোগাযোগ</a:t>
            </a:r>
            <a:r>
              <a:rPr lang="en-US" sz="3600" dirty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dirty="0" err="1" smtClean="0">
                <a:latin typeface="NikoshBAN" pitchFamily="2" charset="0"/>
                <a:cs typeface="NikoshBAN" pitchFamily="2" charset="0"/>
              </a:rPr>
              <a:t>প্রযুক্তি</a:t>
            </a:r>
            <a:r>
              <a:rPr lang="en-US" sz="3600" dirty="0" smtClean="0">
                <a:latin typeface="NikoshBAN" pitchFamily="2" charset="0"/>
                <a:cs typeface="NikoshBAN" pitchFamily="2" charset="0"/>
              </a:rPr>
              <a:t>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3600" b="1" dirty="0" smtClean="0">
              <a:solidFill>
                <a:srgbClr val="C00000"/>
              </a:solidFill>
              <a:latin typeface="NikoshBAN" pitchFamily="2" charset="0"/>
              <a:cs typeface="NikoshBAN" pitchFamily="2" charset="0"/>
            </a:endParaRPr>
          </a:p>
        </p:txBody>
      </p:sp>
      <p:pic>
        <p:nvPicPr>
          <p:cNvPr id="5" name="Picture 4" descr="cropped-concrete3d-copy1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0500" y="0"/>
            <a:ext cx="8953500" cy="18288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6477000" y="3276600"/>
            <a:ext cx="2667000" cy="914400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rgbClr val="FFFF00"/>
                </a:solidFill>
              </a:rPr>
              <a:t>Lesson 1  of 1</a:t>
            </a:r>
            <a:endParaRPr lang="en-US" sz="3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1178710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7620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ব্যবহারিক খাতায় যে সকল বিষয লিখতে হবেঃ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447800"/>
            <a:ext cx="91440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54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১। ল্যাব ওয়ার্কের নাম</a:t>
            </a:r>
          </a:p>
          <a:p>
            <a:r>
              <a:rPr lang="bn-BD" sz="5400" b="1" dirty="0" smtClean="0">
                <a:solidFill>
                  <a:srgbClr val="002060"/>
                </a:solidFill>
                <a:latin typeface="NikoshBAN" pitchFamily="2" charset="0"/>
                <a:cs typeface="NikoshBAN" pitchFamily="2" charset="0"/>
              </a:rPr>
              <a:t>২। উদ্দেশ্য</a:t>
            </a:r>
          </a:p>
          <a:p>
            <a:r>
              <a:rPr lang="bn-BD" sz="54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৩। তত্ত্ব</a:t>
            </a:r>
          </a:p>
          <a:p>
            <a:r>
              <a:rPr lang="bn-BD" sz="5400" b="1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৪। কার্যপদ্ধতি</a:t>
            </a:r>
          </a:p>
          <a:p>
            <a:r>
              <a:rPr lang="bn-BD" sz="5400" b="1" dirty="0" smtClean="0">
                <a:solidFill>
                  <a:srgbClr val="C00000"/>
                </a:solidFill>
                <a:latin typeface="NikoshBAN" pitchFamily="2" charset="0"/>
                <a:cs typeface="NikoshBAN" pitchFamily="2" charset="0"/>
              </a:rPr>
              <a:t>৫। ফলাফল</a:t>
            </a:r>
          </a:p>
          <a:p>
            <a:r>
              <a:rPr lang="bn-BD" sz="5400" b="1" dirty="0" smtClean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৬। আলোচনা (যদি থাকে)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4B804-5E1A-4560-A710-D559F60E5F99}" type="datetime1">
              <a:rPr lang="en-US" smtClean="0"/>
              <a:pPr/>
              <a:t>12/24/2016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30314"/>
            <a:ext cx="8686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n-BD" sz="40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একটি ব্যবহারিক খাতার নমুনা</a:t>
            </a:r>
            <a:endParaRPr lang="en-US" sz="4000" b="1" dirty="0">
              <a:solidFill>
                <a:srgbClr val="00B050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505200" y="1072665"/>
            <a:ext cx="5638800" cy="914400"/>
          </a:xfrm>
          <a:prstGeom prst="rect">
            <a:avLst/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BD" sz="4000" b="1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ডকুমেন্টে ছবি যোগ করা।</a:t>
            </a:r>
            <a:endParaRPr lang="en-US" sz="4000" b="1" dirty="0">
              <a:solidFill>
                <a:schemeClr val="tx1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0" y="803035"/>
            <a:ext cx="3429000" cy="1524000"/>
          </a:xfrm>
          <a:prstGeom prst="rightArrow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BD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ল্যাব ওয়ার্ক-০৪</a:t>
            </a:r>
            <a:endParaRPr lang="en-US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2438400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32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উদ্দেশ্যঃ</a:t>
            </a:r>
            <a:r>
              <a:rPr lang="bn-BD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r>
              <a:rPr lang="bn-BD" sz="3200" b="1" dirty="0" smtClean="0">
                <a:solidFill>
                  <a:srgbClr val="002060"/>
                </a:solidFill>
                <a:latin typeface="NikoshBAN" pitchFamily="2" charset="0"/>
                <a:cs typeface="NikoshBAN" pitchFamily="2" charset="0"/>
              </a:rPr>
              <a:t>লেখালেখির কাজ করার জন্য মাইক্রোসফট ওয়ার্ডের বিভিন্ন ওয়ার্ড প্রসেসিং কৌশল শেখা।</a:t>
            </a:r>
            <a:endParaRPr lang="en-US" sz="3200" b="1" dirty="0">
              <a:solidFill>
                <a:srgbClr val="002060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3886200"/>
            <a:ext cx="9144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32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মূলতত্ত্বঃ</a:t>
            </a:r>
            <a:r>
              <a:rPr lang="bn-BD" sz="32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bn-BD" sz="3200" b="1" dirty="0" smtClean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ডকুমেন্টে বিুভিন্ন সময়ে বিভিন্ন প্রয়োজনে </a:t>
            </a:r>
            <a:r>
              <a:rPr lang="en-US" sz="3200" b="1" dirty="0" smtClean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Picture </a:t>
            </a:r>
            <a:r>
              <a:rPr lang="bn-BD" sz="3200" b="1" dirty="0" smtClean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(ছবি) সংযোজনের দরকার হতে পারে । সাধানরণঃ দুই ধরনের ছবি ব্যবহৃত হয় । একটি হচ্ছে </a:t>
            </a:r>
            <a:r>
              <a:rPr lang="en-US" sz="3200" b="1" dirty="0" smtClean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Clip Art </a:t>
            </a:r>
            <a:r>
              <a:rPr lang="bn-BD" sz="3200" b="1" dirty="0" smtClean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অর্থাৎ ড্রয়িং </a:t>
            </a:r>
            <a:r>
              <a:rPr lang="en-US" sz="3200" b="1" dirty="0" smtClean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Art </a:t>
            </a:r>
            <a:r>
              <a:rPr lang="bn-BD" sz="3200" b="1" dirty="0" smtClean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। এই ছবিগুলো কম্পিউটারে আঁকা হয় এবং বিভিন্ন অংশে বিভক্ত । এছাড়া অন্য ছবিগুলোর নাম ইমেজ । </a:t>
            </a:r>
            <a:endParaRPr lang="en-US" sz="3200" b="1" dirty="0">
              <a:solidFill>
                <a:srgbClr val="7030A0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5C6BB-67CD-46FE-B115-468E696B9210}" type="datetime1">
              <a:rPr lang="en-US" smtClean="0"/>
              <a:pPr/>
              <a:t>12/24/2016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77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" dur="770" decel="100000"/>
                                        <p:tgtEl>
                                          <p:spTgt spid="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9" dur="77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1" dur="77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5" grpId="0" animBg="1"/>
      <p:bldP spid="6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381000"/>
            <a:ext cx="914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4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প্রয়োজনীয় উপকরণঃ </a:t>
            </a:r>
            <a:r>
              <a:rPr lang="bn-BD" sz="3600" dirty="0" smtClean="0">
                <a:solidFill>
                  <a:srgbClr val="002060"/>
                </a:solidFill>
                <a:latin typeface="NikoshBAN" pitchFamily="2" charset="0"/>
                <a:cs typeface="NikoshBAN" pitchFamily="2" charset="0"/>
              </a:rPr>
              <a:t>মাইক্রোসফট অফিস ২০০৭ ইনস্টল করা কম্পিউটার</a:t>
            </a:r>
            <a:endParaRPr lang="en-US" sz="3600" dirty="0">
              <a:solidFill>
                <a:srgbClr val="002060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828800"/>
            <a:ext cx="91440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n-BD" sz="4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কাজের ধারাঃ</a:t>
            </a:r>
          </a:p>
          <a:p>
            <a:pPr algn="just"/>
            <a:endParaRPr lang="bn-BD" sz="900" b="1" dirty="0" smtClean="0">
              <a:solidFill>
                <a:srgbClr val="00B0F0"/>
              </a:solidFill>
              <a:latin typeface="NikoshBAN" pitchFamily="2" charset="0"/>
              <a:cs typeface="NikoshBAN" pitchFamily="2" charset="0"/>
            </a:endParaRPr>
          </a:p>
          <a:p>
            <a:pPr algn="just"/>
            <a:r>
              <a:rPr lang="en-US" sz="4000" b="1" dirty="0" smtClean="0">
                <a:solidFill>
                  <a:srgbClr val="00B0F0"/>
                </a:solidFill>
                <a:latin typeface="NikoshBAN" pitchFamily="2" charset="0"/>
                <a:cs typeface="NikoshBAN" pitchFamily="2" charset="0"/>
              </a:rPr>
              <a:t>Image </a:t>
            </a:r>
            <a:r>
              <a:rPr lang="bn-BD" sz="4000" b="1" dirty="0" smtClean="0">
                <a:solidFill>
                  <a:srgbClr val="00B0F0"/>
                </a:solidFill>
                <a:latin typeface="NikoshBAN" pitchFamily="2" charset="0"/>
                <a:cs typeface="NikoshBAN" pitchFamily="2" charset="0"/>
              </a:rPr>
              <a:t>আনার জন্য নিচের কমান্ডগুলো অনুসরণ করি।</a:t>
            </a:r>
            <a:endParaRPr lang="bn-BD" sz="3600" b="1" dirty="0" smtClean="0">
              <a:solidFill>
                <a:srgbClr val="00B0F0"/>
              </a:solidFill>
              <a:latin typeface="NikoshBAN" pitchFamily="2" charset="0"/>
              <a:cs typeface="NikoshBAN" pitchFamily="2" charset="0"/>
            </a:endParaRPr>
          </a:p>
          <a:p>
            <a:pPr algn="just"/>
            <a:endParaRPr lang="bn-BD" sz="900" b="1" dirty="0" smtClean="0">
              <a:solidFill>
                <a:schemeClr val="accent6">
                  <a:lumMod val="75000"/>
                </a:schemeClr>
              </a:solidFill>
              <a:latin typeface="NikoshBAN" pitchFamily="2" charset="0"/>
              <a:cs typeface="NikoshBAN" pitchFamily="2" charset="0"/>
            </a:endParaRPr>
          </a:p>
          <a:p>
            <a:pPr algn="just"/>
            <a:r>
              <a:rPr lang="bn-BD" sz="3600" b="1" dirty="0" smtClean="0">
                <a:solidFill>
                  <a:schemeClr val="accent6">
                    <a:lumMod val="75000"/>
                  </a:schemeClr>
                </a:solidFill>
                <a:latin typeface="NikoshBAN" pitchFamily="2" charset="0"/>
                <a:cs typeface="NikoshBAN" pitchFamily="2" charset="0"/>
              </a:rPr>
              <a:t>১।মেনু থেকে </a:t>
            </a:r>
            <a:r>
              <a:rPr lang="en-US" sz="3600" b="1" dirty="0" smtClean="0">
                <a:solidFill>
                  <a:schemeClr val="accent6">
                    <a:lumMod val="75000"/>
                  </a:schemeClr>
                </a:solidFill>
                <a:latin typeface="NikoshBAN" pitchFamily="2" charset="0"/>
                <a:cs typeface="NikoshBAN" pitchFamily="2" charset="0"/>
              </a:rPr>
              <a:t>Insert </a:t>
            </a:r>
            <a:r>
              <a:rPr lang="en-US" sz="3600" b="1" dirty="0" err="1" smtClean="0">
                <a:solidFill>
                  <a:schemeClr val="accent6">
                    <a:lumMod val="75000"/>
                  </a:schemeClr>
                </a:solidFill>
                <a:latin typeface="NikoshBAN" pitchFamily="2" charset="0"/>
                <a:cs typeface="NikoshBAN" pitchFamily="2" charset="0"/>
              </a:rPr>
              <a:t>Ribon</a:t>
            </a:r>
            <a:r>
              <a:rPr lang="en-US" sz="3600" b="1" dirty="0" smtClean="0">
                <a:solidFill>
                  <a:schemeClr val="accent6">
                    <a:lumMod val="75000"/>
                  </a:schemeClr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bn-BD" sz="3600" b="1" dirty="0" smtClean="0">
                <a:solidFill>
                  <a:schemeClr val="accent6">
                    <a:lumMod val="75000"/>
                  </a:schemeClr>
                </a:solidFill>
                <a:latin typeface="NikoshBAN" pitchFamily="2" charset="0"/>
                <a:cs typeface="NikoshBAN" pitchFamily="2" charset="0"/>
              </a:rPr>
              <a:t>সিলেক্ট করি । এখান থেকে</a:t>
            </a:r>
            <a:r>
              <a:rPr lang="en-US" sz="3600" b="1" dirty="0" smtClean="0">
                <a:solidFill>
                  <a:schemeClr val="accent6">
                    <a:lumMod val="75000"/>
                  </a:schemeClr>
                </a:solidFill>
                <a:latin typeface="NikoshBAN" pitchFamily="2" charset="0"/>
                <a:cs typeface="NikoshBAN" pitchFamily="2" charset="0"/>
              </a:rPr>
              <a:t> Illustration</a:t>
            </a:r>
            <a:r>
              <a:rPr lang="bn-BD" sz="3600" b="1" dirty="0" smtClean="0">
                <a:solidFill>
                  <a:schemeClr val="accent6">
                    <a:lumMod val="75000"/>
                  </a:schemeClr>
                </a:solidFill>
                <a:latin typeface="NikoshBAN" pitchFamily="2" charset="0"/>
                <a:cs typeface="NikoshBAN" pitchFamily="2" charset="0"/>
              </a:rPr>
              <a:t> কমান্ডগ্রুপ থেকে </a:t>
            </a:r>
            <a:r>
              <a:rPr lang="en-US" sz="3600" b="1" dirty="0" smtClean="0">
                <a:solidFill>
                  <a:schemeClr val="accent6">
                    <a:lumMod val="75000"/>
                  </a:schemeClr>
                </a:solidFill>
                <a:latin typeface="NikoshBAN" pitchFamily="2" charset="0"/>
                <a:cs typeface="NikoshBAN" pitchFamily="2" charset="0"/>
              </a:rPr>
              <a:t>Picture </a:t>
            </a:r>
            <a:r>
              <a:rPr lang="bn-BD" sz="3600" b="1" dirty="0" smtClean="0">
                <a:solidFill>
                  <a:schemeClr val="accent6">
                    <a:lumMod val="75000"/>
                  </a:schemeClr>
                </a:solidFill>
                <a:latin typeface="NikoshBAN" pitchFamily="2" charset="0"/>
                <a:cs typeface="NikoshBAN" pitchFamily="2" charset="0"/>
              </a:rPr>
              <a:t>অপশনে ক্লিক করি । </a:t>
            </a:r>
            <a:r>
              <a:rPr lang="en-US" sz="3600" b="1" dirty="0" smtClean="0">
                <a:solidFill>
                  <a:schemeClr val="accent6">
                    <a:lumMod val="75000"/>
                  </a:schemeClr>
                </a:solidFill>
                <a:latin typeface="NikoshBAN" pitchFamily="2" charset="0"/>
                <a:cs typeface="NikoshBAN" pitchFamily="2" charset="0"/>
              </a:rPr>
              <a:t>Insert Picture </a:t>
            </a:r>
            <a:r>
              <a:rPr lang="bn-BD" sz="3600" b="1" dirty="0" smtClean="0">
                <a:solidFill>
                  <a:schemeClr val="accent6">
                    <a:lumMod val="75000"/>
                  </a:schemeClr>
                </a:solidFill>
                <a:latin typeface="NikoshBAN" pitchFamily="2" charset="0"/>
                <a:cs typeface="NikoshBAN" pitchFamily="2" charset="0"/>
              </a:rPr>
              <a:t>ডায়লগ বক্স আসবে ।</a:t>
            </a:r>
            <a:endParaRPr lang="en-US" sz="3600" b="1" dirty="0">
              <a:solidFill>
                <a:schemeClr val="accent6">
                  <a:lumMod val="75000"/>
                </a:schemeClr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D1328-FFFD-4347-8577-F0D546AADC89}" type="datetime1">
              <a:rPr lang="en-US" smtClean="0"/>
              <a:pPr/>
              <a:t>12/24/2016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3200400"/>
            <a:ext cx="9144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bn-BD" sz="36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৩। </a:t>
            </a:r>
            <a:r>
              <a:rPr lang="en-US" sz="36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Insert Picture </a:t>
            </a:r>
            <a:r>
              <a:rPr lang="bn-BD" sz="36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ডায়ালগ বক্সের উপর বাম দিকে </a:t>
            </a:r>
            <a:r>
              <a:rPr lang="en-US" sz="36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Lock in </a:t>
            </a:r>
            <a:r>
              <a:rPr lang="bn-BD" sz="36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বক্সের ডানে অবস্থিত ডাউন অ্যারে (নিম্নোমুখী তীর) তে ক্লিক করি । ড্রাইভ এবং ফোল্ডারের নাম সিলেক্ট করি। (প্রয়োজনে </a:t>
            </a:r>
            <a:r>
              <a:rPr lang="en-US" sz="36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My Document </a:t>
            </a:r>
            <a:r>
              <a:rPr lang="bn-BD" sz="36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থেকে </a:t>
            </a:r>
            <a:r>
              <a:rPr lang="en-US" sz="36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My Picture </a:t>
            </a:r>
            <a:r>
              <a:rPr lang="bn-BD" sz="36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সিলেক্ট করি) বাম দিকে ইমেজগুলো আসবে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228600"/>
            <a:ext cx="9144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bn-BD" sz="3600" b="1" dirty="0" smtClean="0">
                <a:solidFill>
                  <a:schemeClr val="tx2">
                    <a:lumMod val="50000"/>
                  </a:schemeClr>
                </a:solidFill>
                <a:latin typeface="NikoshBAN" pitchFamily="2" charset="0"/>
                <a:cs typeface="NikoshBAN" pitchFamily="2" charset="0"/>
              </a:rPr>
              <a:t>২। এই ডায়লগ বক্স থেকে ছবির ফাইলের অবস্থান (ড্রাইভ এবং লোকেশনসহ ) সিলেক্ট করতে হবে। কম্পিউটারে কোন ড্রাইভে এবং কোন ফোল্ডারের মধ্যে ছবি আছে সেটি আগে থেকেই জেনে নিতে হবে।</a:t>
            </a:r>
            <a:endParaRPr lang="en-US" sz="3600" b="1" dirty="0">
              <a:solidFill>
                <a:schemeClr val="tx2">
                  <a:lumMod val="50000"/>
                </a:schemeClr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D4D98-B287-4D1A-B780-6BB77E3BAA9A}" type="datetime1">
              <a:rPr lang="en-US" smtClean="0"/>
              <a:pPr/>
              <a:t>12/24/2016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76200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3 </a:t>
            </a:r>
            <a:r>
              <a:rPr lang="bn-BD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। এখান থেকে যে কোন ফাইল সিলেক্ট করে </a:t>
            </a:r>
            <a:r>
              <a:rPr lang="en-US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Insert </a:t>
            </a:r>
            <a:r>
              <a:rPr lang="bn-BD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বাটনে ক্লিক করি । </a:t>
            </a:r>
            <a:r>
              <a:rPr lang="en-US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word </a:t>
            </a:r>
            <a:r>
              <a:rPr lang="bn-BD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ডকুমেন্টে ছবিটি দেখা যাবে ।</a:t>
            </a:r>
            <a:endParaRPr lang="en-US" sz="36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5581471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36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ফলাফলঃ</a:t>
            </a:r>
            <a:r>
              <a:rPr lang="bn-BD" sz="36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bn-BD" sz="3600" dirty="0" smtClean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ডকুমেন্টে নির্ধারিত ছবিটি যোগ হলো ।</a:t>
            </a:r>
          </a:p>
          <a:p>
            <a:r>
              <a:rPr lang="bn-BD" sz="36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সর্তকতাঃ </a:t>
            </a:r>
            <a:r>
              <a:rPr lang="bn-BD" sz="3600" dirty="0" smtClean="0">
                <a:solidFill>
                  <a:srgbClr val="002060"/>
                </a:solidFill>
                <a:latin typeface="NikoshBAN" pitchFamily="2" charset="0"/>
                <a:cs typeface="NikoshBAN" pitchFamily="2" charset="0"/>
              </a:rPr>
              <a:t>ছবিটি অবশ্যই উক্ত কম্পিউটারে থাকতে হবে ।</a:t>
            </a:r>
            <a:endParaRPr lang="en-US" sz="3600" dirty="0">
              <a:solidFill>
                <a:srgbClr val="002060"/>
              </a:solidFill>
              <a:latin typeface="NikoshBAN" pitchFamily="2" charset="0"/>
              <a:cs typeface="NikoshBAN" pitchFamily="2" charset="0"/>
            </a:endParaRPr>
          </a:p>
        </p:txBody>
      </p:sp>
      <p:pic>
        <p:nvPicPr>
          <p:cNvPr id="5" name="Picture 4" descr="e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1219200"/>
            <a:ext cx="6400800" cy="4343400"/>
          </a:xfrm>
          <a:prstGeom prst="rect">
            <a:avLst/>
          </a:prstGeom>
        </p:spPr>
      </p:pic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3D8E-01DD-46E6-B5AE-9086331D3D0E}" type="datetime1">
              <a:rPr lang="en-US" smtClean="0"/>
              <a:pPr/>
              <a:t>12/24/2016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304800"/>
            <a:ext cx="914400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bn-BD" sz="5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আইসিটি ব্যবহারিক খাতার বিষয় ও তারিখ</a:t>
            </a:r>
          </a:p>
          <a:p>
            <a:pPr algn="just"/>
            <a:r>
              <a:rPr lang="bn-BD" sz="4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১। মাইক্রোসফট অফিস ২০০৭ ইনস্টল করা।</a:t>
            </a:r>
          </a:p>
          <a:p>
            <a:pPr algn="just"/>
            <a:r>
              <a:rPr lang="bn-BD" sz="32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২। মাইক্রোসফট ওয়ার্ড ওপেন করে তাতে নতুন ডকুমেন্ট খোলা।</a:t>
            </a:r>
          </a:p>
          <a:p>
            <a:pPr algn="just"/>
            <a:r>
              <a:rPr lang="bn-BD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৩। ডকুমেন্টের বিভিন্ন লেখাকে </a:t>
            </a:r>
            <a:r>
              <a:rPr lang="en-US" sz="3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Cut,Copy</a:t>
            </a: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, Past </a:t>
            </a:r>
            <a:r>
              <a:rPr lang="bn-BD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এবং </a:t>
            </a: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Redo/Undo </a:t>
            </a:r>
            <a:r>
              <a:rPr lang="bn-BD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করা।</a:t>
            </a:r>
          </a:p>
          <a:p>
            <a:pPr algn="just"/>
            <a:r>
              <a:rPr lang="bn-BD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৪। ডকুমেন্টে ছবি যোগ করা।</a:t>
            </a:r>
          </a:p>
          <a:p>
            <a:pPr algn="just"/>
            <a:r>
              <a:rPr lang="bn-BD" sz="3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৫। ডকুমেন্টের পৃষ্ঠা নম্বর দেয়।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0758D-57BD-49F3-A775-986BA46B7B46}" type="datetime1">
              <a:rPr lang="en-US" smtClean="0"/>
              <a:pPr/>
              <a:t>12/24/2016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6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4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৬। মাইক্রোসফট এক্সেল খোলা ও বন্ধ করা।</a:t>
            </a:r>
          </a:p>
          <a:p>
            <a:r>
              <a:rPr lang="bn-BD" sz="40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৭। স্পেডশিটে ফর্মুলা ব্যবহার করে যোগ করা।</a:t>
            </a:r>
          </a:p>
          <a:p>
            <a:r>
              <a:rPr lang="bn-BD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৮। স্পেডশিটে ফর্মুলা ব্যবহার করে বিয়োগ করা।</a:t>
            </a:r>
          </a:p>
          <a:p>
            <a:r>
              <a:rPr lang="bn-BD" sz="40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৯। পাওয়ার পয়েন্ট ওপেন করে নতুন স্লাইডে কিছু লেখা।</a:t>
            </a:r>
          </a:p>
          <a:p>
            <a:r>
              <a:rPr lang="bn-BD" sz="40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১০। প্রেজেন্টেশনে নতুন স্লাইড যুক্ত করা ।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00B5E-67CA-4C3A-8D56-066038D8062F}" type="datetime1">
              <a:rPr lang="en-US" smtClean="0"/>
              <a:pPr/>
              <a:t>12/24/2016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14400" y="1143000"/>
            <a:ext cx="6447599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n-BD" sz="150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ধন্যবাদ</a:t>
            </a:r>
            <a:endParaRPr lang="en-US" sz="150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43CCB-85D4-4FF7-9910-14287C43B9ED}" type="datetime1">
              <a:rPr lang="en-US" smtClean="0"/>
              <a:pPr/>
              <a:t>12/24/2016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914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bn-BD" sz="9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Nikosh" pitchFamily="2" charset="0"/>
                <a:cs typeface="Nikosh" pitchFamily="2" charset="0"/>
              </a:rPr>
              <a:t>পাঠ পরিচিতি</a:t>
            </a:r>
            <a:endParaRPr lang="en-US" sz="9600" dirty="0"/>
          </a:p>
        </p:txBody>
      </p:sp>
      <p:sp>
        <p:nvSpPr>
          <p:cNvPr id="5" name="Rectangle 4"/>
          <p:cNvSpPr/>
          <p:nvPr/>
        </p:nvSpPr>
        <p:spPr>
          <a:xfrm>
            <a:off x="0" y="1447800"/>
            <a:ext cx="8536311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bn-BD" sz="66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innerShdw blurRad="101600" dist="76200" dir="5400000">
                    <a:schemeClr val="tx2">
                      <a:alpha val="74000"/>
                    </a:schemeClr>
                  </a:innerShdw>
                </a:effectLst>
                <a:latin typeface="NikoshBAN" pitchFamily="2" charset="0"/>
                <a:cs typeface="NikoshBAN" pitchFamily="2" charset="0"/>
              </a:rPr>
              <a:t>তথ্য ও যোগাযোগ প্রযুক্তি</a:t>
            </a:r>
            <a:endParaRPr lang="en-US" sz="66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innerShdw blurRad="101600" dist="76200" dir="5400000">
                  <a:schemeClr val="tx2">
                    <a:alpha val="74000"/>
                  </a:schemeClr>
                </a:inn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2686883"/>
            <a:ext cx="77724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rtl="1"/>
            <a:r>
              <a:rPr lang="bn-BD" sz="5400" b="1" cap="none" spc="0" dirty="0" smtClean="0">
                <a:ln w="1905"/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শ্রেণিঃ দশম </a:t>
            </a:r>
            <a:endParaRPr lang="bn-BD" sz="5400" b="1" dirty="0" smtClean="0">
              <a:ln w="1905"/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  <a:p>
            <a:pPr rtl="1"/>
            <a:r>
              <a:rPr lang="bn-BD" sz="5400" b="1" dirty="0" smtClean="0">
                <a:ln w="1905"/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বিষয়ঃ ব্যবহারিক </a:t>
            </a:r>
            <a:endParaRPr lang="en-US" sz="5400" b="1" cap="none" spc="0" dirty="0" smtClean="0">
              <a:ln w="1905"/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C10BC-C823-49BB-86A4-96D9A989CBF1}" type="datetime1">
              <a:rPr lang="en-US" smtClean="0"/>
              <a:pPr/>
              <a:t>12/24/2016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n-BD" sz="66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ছবিতে কি দেখতে পাচ্ছ?</a:t>
            </a:r>
            <a:endParaRPr lang="en-US" sz="6600" b="1" dirty="0">
              <a:solidFill>
                <a:srgbClr val="00B050"/>
              </a:solidFill>
              <a:latin typeface="NikoshBAN" pitchFamily="2" charset="0"/>
              <a:cs typeface="NikoshBAN" pitchFamily="2" charset="0"/>
            </a:endParaRPr>
          </a:p>
        </p:txBody>
      </p:sp>
      <p:pic>
        <p:nvPicPr>
          <p:cNvPr id="3" name="Picture 2" descr="katar nomon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920" y="1002325"/>
            <a:ext cx="4484080" cy="5322276"/>
          </a:xfrm>
          <a:prstGeom prst="rect">
            <a:avLst/>
          </a:prstGeom>
        </p:spPr>
      </p:pic>
      <p:pic>
        <p:nvPicPr>
          <p:cNvPr id="4" name="Picture 3" descr="opset paper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13030" y="990600"/>
            <a:ext cx="4495800" cy="54102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-66323" y="6273225"/>
            <a:ext cx="50193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n-BD" sz="3600" dirty="0" smtClean="0">
                <a:latin typeface="NikoshBAN" pitchFamily="2" charset="0"/>
                <a:cs typeface="NikoshBAN" pitchFamily="2" charset="0"/>
              </a:rPr>
              <a:t>বাজারের আইসিটি ব্যবহারিক খাতা</a:t>
            </a:r>
            <a:endParaRPr lang="en-US" sz="36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449502" y="6287869"/>
            <a:ext cx="36182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n-BD" sz="3600" dirty="0" smtClean="0">
                <a:latin typeface="NikoshBAN" pitchFamily="2" charset="0"/>
                <a:cs typeface="NikoshBAN" pitchFamily="2" charset="0"/>
              </a:rPr>
              <a:t>অফসেট ব্যবহারিক খাতা</a:t>
            </a:r>
            <a:endParaRPr lang="en-US" sz="36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C92B6-5CC8-4872-A885-124ED929675C}" type="datetime1">
              <a:rPr lang="en-US" smtClean="0"/>
              <a:pPr/>
              <a:t>12/24/2016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0" y="0"/>
            <a:ext cx="9144000" cy="3098721"/>
          </a:xfrm>
          <a:prstGeom prst="flowChartAlternateProcess">
            <a:avLst/>
          </a:prstGeom>
          <a:noFill/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bn-BD" sz="8800" b="1" dirty="0" smtClean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আমাদের </a:t>
            </a:r>
            <a:r>
              <a:rPr lang="en-US" sz="8800" b="1" dirty="0" smtClean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আজকের পাঠ</a:t>
            </a:r>
            <a:endParaRPr lang="en-US" sz="8800" b="1" dirty="0">
              <a:solidFill>
                <a:srgbClr val="0070C0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14" name="Flowchart: Alternate Process 13"/>
          <p:cNvSpPr/>
          <p:nvPr/>
        </p:nvSpPr>
        <p:spPr>
          <a:xfrm>
            <a:off x="0" y="5181600"/>
            <a:ext cx="9144000" cy="1066800"/>
          </a:xfrm>
          <a:prstGeom prst="flowChartAlternateProcess">
            <a:avLst/>
          </a:prstGeom>
          <a:noFill/>
          <a:ln>
            <a:noFill/>
          </a:ln>
          <a:effectLst>
            <a:glow rad="101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bn-BD" sz="6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ব্যবহারিক খাতা</a:t>
            </a:r>
            <a:endParaRPr lang="en-US" sz="6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E6C16-B09C-40BB-B939-B94A3E2ED835}" type="datetime1">
              <a:rPr lang="en-US" smtClean="0"/>
              <a:pPr/>
              <a:t>12/24/2016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48161"/>
            <a:ext cx="3352800" cy="1323439"/>
          </a:xfrm>
          <a:prstGeom prst="rect">
            <a:avLst/>
          </a:prstGeom>
          <a:noFill/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perspectiveRelaxedModerately"/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en-US" sz="8000" b="1" dirty="0">
              <a:solidFill>
                <a:srgbClr val="FF0000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3048001" y="1714500"/>
            <a:ext cx="5791199" cy="571500"/>
          </a:xfrm>
          <a:prstGeom prst="roundRect">
            <a:avLst>
              <a:gd name="adj" fmla="val 0"/>
            </a:avLst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5400" dirty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এই পাঠ শেষে </a:t>
            </a:r>
            <a:r>
              <a:rPr lang="en-US" sz="5400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শিক্ষার্থীরা</a:t>
            </a:r>
            <a:r>
              <a:rPr lang="bn-BD" sz="5400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;</a:t>
            </a:r>
            <a:endParaRPr lang="en-US" sz="5400" dirty="0">
              <a:solidFill>
                <a:schemeClr val="tx1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1556468" y="4495800"/>
            <a:ext cx="6673131" cy="609600"/>
          </a:xfrm>
          <a:prstGeom prst="roundRect">
            <a:avLst>
              <a:gd name="adj" fmla="val 0"/>
            </a:avLst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 b="1" dirty="0">
              <a:solidFill>
                <a:schemeClr val="tx1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1651254" y="3657600"/>
            <a:ext cx="6806945" cy="571500"/>
          </a:xfrm>
          <a:prstGeom prst="roundRect">
            <a:avLst>
              <a:gd name="adj" fmla="val 0"/>
            </a:avLst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b="1" dirty="0">
              <a:solidFill>
                <a:schemeClr val="tx1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5170" y="2819400"/>
            <a:ext cx="910883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bn-BD" sz="36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১। ব্যবহারিক খাতা লিখার নিয়মগুলো বলতে পারবে;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bn-BD" sz="3600" b="1" dirty="0" smtClean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২। ব্যবহারিক খাতায় কি কি বিষয় লিখতে হয় তা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bn-BD" sz="3600" b="1" dirty="0" smtClean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     বর্ণনা করতে পারবে;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bn-BD" sz="3600" b="1" dirty="0" smtClean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৩। একটি ব্যবহারিক খাতা লিখতে পারবে ।</a:t>
            </a:r>
            <a:endParaRPr lang="en-US" sz="3600" b="1" dirty="0">
              <a:solidFill>
                <a:srgbClr val="7030A0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3065263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0" b="1" dirty="0" smtClean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শিখনফল</a:t>
            </a:r>
            <a:endParaRPr lang="en-US" sz="8000" dirty="0">
              <a:solidFill>
                <a:srgbClr val="7030A0"/>
              </a:solidFill>
            </a:endParaRP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0319E-7D99-4082-A69F-6B697A17DE62}" type="datetime1">
              <a:rPr lang="en-US" smtClean="0"/>
              <a:pPr/>
              <a:t>12/24/2016</a:t>
            </a:fld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6" dur="20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8915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5400" b="1" dirty="0" smtClean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ব্যবহারিক খাতা লিখার নিয়মঃ</a:t>
            </a:r>
            <a:endParaRPr lang="en-US" sz="5400" b="1" dirty="0">
              <a:solidFill>
                <a:srgbClr val="0070C0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4858941"/>
            <a:ext cx="9144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bn-BD" sz="2800" b="1" dirty="0" smtClean="0">
                <a:solidFill>
                  <a:srgbClr val="00B0F0"/>
                </a:solidFill>
                <a:latin typeface="NikoshBAN" pitchFamily="2" charset="0"/>
                <a:cs typeface="NikoshBAN" pitchFamily="2" charset="0"/>
              </a:rPr>
              <a:t>১। প্রতিটি ল্যাব ওয়ার্ক ভালো মানের অফসেট কাগজে লিখতে হবে । বাজারে প্রচলিত কম্পিউটার শিক্ষা ব্যবহারিক খাতা ব্যবহার করা যেতে পারে ।</a:t>
            </a:r>
            <a:endParaRPr lang="en-US" sz="2800" b="1" dirty="0">
              <a:solidFill>
                <a:srgbClr val="00B0F0"/>
              </a:solidFill>
              <a:latin typeface="NikoshBAN" pitchFamily="2" charset="0"/>
              <a:cs typeface="NikoshBAN" pitchFamily="2" charset="0"/>
            </a:endParaRPr>
          </a:p>
        </p:txBody>
      </p:sp>
      <p:pic>
        <p:nvPicPr>
          <p:cNvPr id="4" name="Picture 3" descr="opset pape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990600"/>
            <a:ext cx="4343400" cy="3581400"/>
          </a:xfrm>
          <a:prstGeom prst="rect">
            <a:avLst/>
          </a:prstGeom>
        </p:spPr>
      </p:pic>
      <p:pic>
        <p:nvPicPr>
          <p:cNvPr id="6" name="Picture 5" descr="page N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014045"/>
            <a:ext cx="4038600" cy="3481755"/>
          </a:xfrm>
          <a:prstGeom prst="rect">
            <a:avLst/>
          </a:prstGeom>
        </p:spPr>
      </p:pic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5714C-BF68-40BD-9B2C-9ECA76E733DF}" type="datetime1">
              <a:rPr lang="en-US" smtClean="0"/>
              <a:pPr/>
              <a:t>12/24/2016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4495801"/>
            <a:ext cx="88392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chemeClr val="accent6">
                    <a:lumMod val="50000"/>
                  </a:schemeClr>
                </a:solidFill>
                <a:latin typeface="NikoshBAN" pitchFamily="2" charset="0"/>
                <a:cs typeface="NikoshBAN" pitchFamily="2" charset="0"/>
              </a:rPr>
              <a:t>2</a:t>
            </a:r>
            <a:r>
              <a:rPr lang="bn-BD" sz="4000" b="1" dirty="0" smtClean="0">
                <a:solidFill>
                  <a:schemeClr val="accent6">
                    <a:lumMod val="50000"/>
                  </a:schemeClr>
                </a:solidFill>
                <a:latin typeface="NikoshBAN" pitchFamily="2" charset="0"/>
                <a:cs typeface="NikoshBAN" pitchFamily="2" charset="0"/>
              </a:rPr>
              <a:t>। ব্যবহারিক খাতার প্রত্যেক পৃষ্ঠায় পৃষ্ঠা নম্বর দিতে হবে।</a:t>
            </a:r>
          </a:p>
          <a:p>
            <a:r>
              <a:rPr lang="bn-BD" sz="40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৩। কাগজগুলো সুন্দর করে মার্জিন করতে হবে ।</a:t>
            </a:r>
            <a:endParaRPr lang="en-US" sz="4000" b="1" dirty="0">
              <a:solidFill>
                <a:srgbClr val="00B050"/>
              </a:solidFill>
              <a:latin typeface="NikoshBAN" pitchFamily="2" charset="0"/>
              <a:cs typeface="NikoshBAN" pitchFamily="2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057400" y="228601"/>
            <a:ext cx="4953000" cy="421374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429984" y="708759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NikoshBAN" panose="02000000000000000000" pitchFamily="2" charset="0"/>
                <a:cs typeface="NikoshBAN" panose="02000000000000000000" pitchFamily="2" charset="0"/>
              </a:rPr>
              <a:t>01</a:t>
            </a:r>
            <a:endParaRPr lang="en-IN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1086256" y="2667000"/>
            <a:ext cx="990600" cy="228600"/>
          </a:xfrm>
          <a:prstGeom prst="rightArrow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Left Arrow 5"/>
          <p:cNvSpPr/>
          <p:nvPr/>
        </p:nvSpPr>
        <p:spPr>
          <a:xfrm>
            <a:off x="7162800" y="2514600"/>
            <a:ext cx="990600" cy="266700"/>
          </a:xfrm>
          <a:prstGeom prst="leftArrow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0C709-0FAA-4E9D-A917-3CB96DE5DFAB}" type="datetime1">
              <a:rPr lang="en-US" smtClean="0"/>
              <a:pPr/>
              <a:t>12/24/2016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9" presetClass="entr" presetSubtype="0" repeatCount="indefinite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3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4114800"/>
            <a:ext cx="9144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3600" b="1" dirty="0" smtClean="0">
                <a:latin typeface="NikoshBAN" pitchFamily="2" charset="0"/>
                <a:cs typeface="NikoshBAN" pitchFamily="2" charset="0"/>
              </a:rPr>
              <a:t>৪। প্রয়োজনে বিভিন্ন রঙের কালি ব্যবহার করা যেতে পারে । তবে </a:t>
            </a:r>
            <a:r>
              <a:rPr lang="bn-BD" sz="3600" b="1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লাল</a:t>
            </a:r>
            <a:r>
              <a:rPr lang="bn-BD" sz="3600" b="1" dirty="0" smtClean="0">
                <a:latin typeface="NikoshBAN" pitchFamily="2" charset="0"/>
                <a:cs typeface="NikoshBAN" pitchFamily="2" charset="0"/>
              </a:rPr>
              <a:t>, </a:t>
            </a:r>
            <a:r>
              <a:rPr lang="bn-BD" sz="3600" b="1" dirty="0" smtClean="0">
                <a:solidFill>
                  <a:srgbClr val="C00000"/>
                </a:solidFill>
                <a:latin typeface="NikoshBAN" pitchFamily="2" charset="0"/>
                <a:cs typeface="NikoshBAN" pitchFamily="2" charset="0"/>
              </a:rPr>
              <a:t>কমলা</a:t>
            </a:r>
            <a:r>
              <a:rPr lang="bn-BD" sz="3600" b="1" dirty="0" smtClean="0">
                <a:latin typeface="NikoshBAN" pitchFamily="2" charset="0"/>
                <a:cs typeface="NikoshBAN" pitchFamily="2" charset="0"/>
              </a:rPr>
              <a:t> ও </a:t>
            </a:r>
            <a:r>
              <a:rPr lang="bn-BD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হলুদ</a:t>
            </a:r>
            <a:r>
              <a:rPr lang="bn-BD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r>
              <a:rPr lang="bn-BD" sz="3600" b="1" dirty="0" smtClean="0">
                <a:latin typeface="NikoshBAN" pitchFamily="2" charset="0"/>
                <a:cs typeface="NikoshBAN" pitchFamily="2" charset="0"/>
              </a:rPr>
              <a:t>রঙের কালি ব্যবহার করা যাবে না ।</a:t>
            </a:r>
          </a:p>
          <a:p>
            <a:r>
              <a:rPr lang="bn-BD" sz="3600" b="1" dirty="0" smtClean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৫। কাগজের এক পাশ ব্যবহার করতে হবে কোনক্রমেই উভয় পৃষ্ঠা ব্যবহার করা যাবে না ।</a:t>
            </a:r>
            <a:endParaRPr lang="en-US" sz="3600" b="1" dirty="0">
              <a:solidFill>
                <a:srgbClr val="7030A0"/>
              </a:solidFill>
              <a:latin typeface="NikoshBAN" pitchFamily="2" charset="0"/>
              <a:cs typeface="NikoshBAN" pitchFamily="2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33856" y="68097"/>
            <a:ext cx="4019144" cy="3894304"/>
          </a:xfrm>
          <a:prstGeom prst="rect">
            <a:avLst/>
          </a:prstGeom>
        </p:spPr>
      </p:pic>
      <p:sp>
        <p:nvSpPr>
          <p:cNvPr id="5" name="Right Arrow 4"/>
          <p:cNvSpPr/>
          <p:nvPr/>
        </p:nvSpPr>
        <p:spPr>
          <a:xfrm>
            <a:off x="76200" y="1027888"/>
            <a:ext cx="838200" cy="152400"/>
          </a:xfrm>
          <a:prstGeom prst="rightArrow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105400" y="81067"/>
            <a:ext cx="3962400" cy="380513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019800" y="1524000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n-BD" b="1" dirty="0" smtClean="0">
                <a:solidFill>
                  <a:srgbClr val="00B0F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এই পৃষ্ঠা খালি থাকবে</a:t>
            </a:r>
            <a:endParaRPr lang="en-IN" b="1" dirty="0">
              <a:solidFill>
                <a:srgbClr val="00B0F0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E7E0C-5DCC-459C-894E-B03917653D50}" type="datetime1">
              <a:rPr lang="en-US" smtClean="0"/>
              <a:pPr/>
              <a:t>12/24/2016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3919478"/>
            <a:ext cx="9144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৬। কোন ল্যাব ওযার্ক দীর্ঘ হলে পরবর্তি পূর্ণ পাতা ব্যবহার করতে হবে ।</a:t>
            </a:r>
          </a:p>
          <a:p>
            <a:r>
              <a:rPr lang="bn-BD" sz="28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৭। একটি পাতার উভয় পৃষ্ঠায় ল্যাব ওয়ার্ক লেখা যাবে না, শুধুমাত্র এক পৃষ্ঠায় লিখতে হবে ।</a:t>
            </a:r>
          </a:p>
          <a:p>
            <a:r>
              <a:rPr lang="bn-BD" sz="2800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৮। প্রতিটি ল্যাব ওয়ার্কের জন্য ভিন্ন ভিন্ন পৃষ্ঠা ব্যবহার করতে হবে </a:t>
            </a:r>
            <a:endParaRPr lang="en-US" sz="2800" dirty="0">
              <a:solidFill>
                <a:srgbClr val="FF0000"/>
              </a:solidFill>
              <a:latin typeface="NikoshBAN" pitchFamily="2" charset="0"/>
              <a:cs typeface="NikoshBAN" pitchFamily="2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70660" y="89170"/>
            <a:ext cx="5082540" cy="372083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629400" y="1295400"/>
            <a:ext cx="25146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4400" b="1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এইভা</a:t>
            </a:r>
            <a:r>
              <a:rPr lang="bn-BD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বে</a:t>
            </a:r>
            <a:r>
              <a:rPr lang="bn-BD" sz="4400" b="1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 করা যাবে না ।</a:t>
            </a:r>
            <a:endParaRPr lang="en-US" sz="4400" b="1" dirty="0">
              <a:solidFill>
                <a:srgbClr val="FF0000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E6514-1D7D-42D2-BD2F-D9242DC7ADFA}" type="datetime1">
              <a:rPr lang="en-US" smtClean="0"/>
              <a:pPr/>
              <a:t>12/24/2016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</TotalTime>
  <Words>610</Words>
  <Application>Microsoft Office PowerPoint</Application>
  <PresentationFormat>On-screen Show (4:3)</PresentationFormat>
  <Paragraphs>100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Yousup</dc:creator>
  <cp:lastModifiedBy>MOSHA</cp:lastModifiedBy>
  <cp:revision>75</cp:revision>
  <dcterms:created xsi:type="dcterms:W3CDTF">2006-08-16T00:00:00Z</dcterms:created>
  <dcterms:modified xsi:type="dcterms:W3CDTF">2016-12-25T05:04:42Z</dcterms:modified>
</cp:coreProperties>
</file>